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5"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9"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734" autoAdjust="0"/>
  </p:normalViewPr>
  <p:slideViewPr>
    <p:cSldViewPr snapToGrid="0">
      <p:cViewPr varScale="1">
        <p:scale>
          <a:sx n="68" d="100"/>
          <a:sy n="68" d="100"/>
        </p:scale>
        <p:origin x="121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21/01/2025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92B5F-36F4-40A4-ADE6-786A05ED559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76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102162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346624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185413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13</a:t>
            </a:fld>
            <a:endParaRPr lang="es-ES"/>
          </a:p>
        </p:txBody>
      </p:sp>
    </p:spTree>
    <p:extLst>
      <p:ext uri="{BB962C8B-B14F-4D97-AF65-F5344CB8AC3E}">
        <p14:creationId xmlns:p14="http://schemas.microsoft.com/office/powerpoint/2010/main" val="321738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14</a:t>
            </a:fld>
            <a:endParaRPr lang="es-ES"/>
          </a:p>
        </p:txBody>
      </p:sp>
    </p:spTree>
    <p:extLst>
      <p:ext uri="{BB962C8B-B14F-4D97-AF65-F5344CB8AC3E}">
        <p14:creationId xmlns:p14="http://schemas.microsoft.com/office/powerpoint/2010/main" val="161004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objective of this session is to understand basic networking concepts, their importance in computing, and learn how to assemble network cables. We will cover the different types of networks, network components, wired and Wi-Fi connections, basic concepts of network configuration, and network cable assembly.</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371003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24187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377663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111349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90266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260831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176608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65253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21/01/2025</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21/01/2025</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21/01/2025</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21/01/2025</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21/01/2025</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21/01/2025</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21/01/2025</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21/01/2025</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21/01/2025</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21/01/2025</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21/01/2025</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21/01/2025</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94261F-1ED3-4E90-88E6-1347914400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DF60B462-519C-B9B8-96AD-909F2F0D09BE}"/>
              </a:ext>
            </a:extLst>
          </p:cNvPr>
          <p:cNvSpPr>
            <a:spLocks noGrp="1"/>
          </p:cNvSpPr>
          <p:nvPr>
            <p:ph type="ctrTitle"/>
          </p:nvPr>
        </p:nvSpPr>
        <p:spPr>
          <a:xfrm>
            <a:off x="1301262" y="590062"/>
            <a:ext cx="5517822" cy="2838938"/>
          </a:xfrm>
        </p:spPr>
        <p:txBody>
          <a:bodyPr>
            <a:normAutofit/>
          </a:bodyPr>
          <a:lstStyle/>
          <a:p>
            <a:pPr algn="l"/>
            <a:r>
              <a:rPr lang="el-GR" sz="5600" dirty="0" smtClean="0">
                <a:solidFill>
                  <a:srgbClr val="FFFFFF"/>
                </a:solidFill>
              </a:rPr>
              <a:t>Βασική Χρήση Υπολογιστών</a:t>
            </a:r>
            <a:endParaRPr lang="es-ES" sz="5600" dirty="0">
              <a:solidFill>
                <a:srgbClr val="FFFFFF"/>
              </a:solidFill>
            </a:endParaRPr>
          </a:p>
        </p:txBody>
      </p:sp>
      <p:sp>
        <p:nvSpPr>
          <p:cNvPr id="3" name="Subtítulo 2">
            <a:extLst>
              <a:ext uri="{FF2B5EF4-FFF2-40B4-BE49-F238E27FC236}">
                <a16:creationId xmlns:a16="http://schemas.microsoft.com/office/drawing/2014/main" id="{4F67A68C-B9CC-1C9B-5587-42C3F3FBA826}"/>
              </a:ext>
            </a:extLst>
          </p:cNvPr>
          <p:cNvSpPr>
            <a:spLocks noGrp="1"/>
          </p:cNvSpPr>
          <p:nvPr>
            <p:ph type="subTitle" idx="1"/>
          </p:nvPr>
        </p:nvSpPr>
        <p:spPr>
          <a:xfrm>
            <a:off x="5642044" y="4698614"/>
            <a:ext cx="5088650" cy="1198120"/>
          </a:xfrm>
        </p:spPr>
        <p:txBody>
          <a:bodyPr>
            <a:normAutofit/>
          </a:bodyPr>
          <a:lstStyle/>
          <a:p>
            <a:pPr algn="r"/>
            <a:r>
              <a:rPr lang="es-ES" sz="2000" dirty="0">
                <a:solidFill>
                  <a:srgbClr val="FFFFFF"/>
                </a:solidFill>
              </a:rPr>
              <a:t>Session 8: </a:t>
            </a:r>
            <a:r>
              <a:rPr lang="el-GR" sz="2000" dirty="0" smtClean="0">
                <a:solidFill>
                  <a:srgbClr val="FFFFFF"/>
                </a:solidFill>
              </a:rPr>
              <a:t>Εισαγωγή στα δίκτυα υπολογιστών</a:t>
            </a:r>
            <a:endParaRPr lang="es-ES" sz="2000"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9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Global Communication">
            <a:extLst>
              <a:ext uri="{FF2B5EF4-FFF2-40B4-BE49-F238E27FC236}">
                <a16:creationId xmlns:a16="http://schemas.microsoft.com/office/drawing/2014/main" id="{91078872-2D2C-4F56-B28D-1BD12C9AFCAB}"/>
              </a:ext>
            </a:extLst>
          </p:cNvPr>
          <p:cNvPicPr>
            <a:picLocks noGrp="1" noChangeAspect="1"/>
          </p:cNvPicPr>
          <p:nvPr>
            <p:ph sz="half" idx="1"/>
          </p:nvPr>
        </p:nvPicPr>
        <p:blipFill>
          <a:blip r:embed="rId3"/>
          <a:srcRect l="24575" r="18706"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1BE7E35-DEEA-AE01-313D-3C815F495B2A}"/>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l-GR" sz="3600" dirty="0"/>
              <a:t>Βασικές έννοιες </a:t>
            </a:r>
            <a:r>
              <a:rPr lang="el-GR" sz="3600" dirty="0" smtClean="0"/>
              <a:t>διαχείρισης δικτύου</a:t>
            </a:r>
            <a:endParaRPr lang="en-US" sz="3400" b="1" dirty="0"/>
          </a:p>
        </p:txBody>
      </p:sp>
      <p:sp>
        <p:nvSpPr>
          <p:cNvPr id="4" name="Marcador de contenido 3">
            <a:extLst>
              <a:ext uri="{FF2B5EF4-FFF2-40B4-BE49-F238E27FC236}">
                <a16:creationId xmlns:a16="http://schemas.microsoft.com/office/drawing/2014/main" id="{FFD54C0D-C7A4-9C00-91D0-7F7A90126407}"/>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dirty="0"/>
              <a:t>IP </a:t>
            </a:r>
            <a:r>
              <a:rPr lang="el-GR" sz="1400" b="1" dirty="0" smtClean="0"/>
              <a:t>Διεύθυνση</a:t>
            </a:r>
            <a:endParaRPr lang="en-US" sz="1400" b="1" dirty="0"/>
          </a:p>
          <a:p>
            <a:pPr marL="0" lvl="1" indent="0">
              <a:buNone/>
            </a:pPr>
            <a:r>
              <a:rPr lang="el-GR" sz="1400" dirty="0"/>
              <a:t>Μια διεύθυνση IP είναι ένα μοναδικό αναγνωριστικό που εκχωρείται σε κάθε συσκευή </a:t>
            </a:r>
            <a:r>
              <a:rPr lang="el-GR" sz="1400" dirty="0" smtClean="0"/>
              <a:t>που συνδέεται σε </a:t>
            </a:r>
            <a:r>
              <a:rPr lang="el-GR" sz="1400" dirty="0"/>
              <a:t>ένα δίκτυο. </a:t>
            </a:r>
            <a:r>
              <a:rPr lang="el-GR" sz="1400" dirty="0" smtClean="0"/>
              <a:t>Ένα παράδειγμα μιας διεύθυνσης </a:t>
            </a:r>
            <a:r>
              <a:rPr lang="en-US" sz="1400" dirty="0" smtClean="0"/>
              <a:t>IP </a:t>
            </a:r>
            <a:r>
              <a:rPr lang="el-GR" sz="1400" dirty="0" smtClean="0"/>
              <a:t>είναι: 195.202.35.12</a:t>
            </a:r>
          </a:p>
          <a:p>
            <a:pPr marL="0" lvl="1" indent="0">
              <a:buNone/>
            </a:pPr>
            <a:endParaRPr lang="el-GR" sz="1400" b="1" dirty="0"/>
          </a:p>
          <a:p>
            <a:pPr marL="0" lvl="1" indent="0">
              <a:buNone/>
            </a:pPr>
            <a:r>
              <a:rPr lang="el-GR" sz="1400" b="1" dirty="0" smtClean="0"/>
              <a:t>Μάσκα </a:t>
            </a:r>
            <a:r>
              <a:rPr lang="el-GR" sz="1400" b="1" dirty="0" err="1" smtClean="0"/>
              <a:t>Υποδικτύου</a:t>
            </a:r>
            <a:r>
              <a:rPr lang="el-GR" sz="1400" b="1" dirty="0" smtClean="0"/>
              <a:t> (</a:t>
            </a:r>
            <a:r>
              <a:rPr lang="en-US" sz="1400" b="1" dirty="0" smtClean="0"/>
              <a:t>Subnet Masks</a:t>
            </a:r>
            <a:r>
              <a:rPr lang="el-GR" sz="1400" b="1" dirty="0" smtClean="0"/>
              <a:t>)</a:t>
            </a:r>
            <a:endParaRPr lang="en-US" sz="1400" b="1" dirty="0"/>
          </a:p>
          <a:p>
            <a:pPr marL="0" lvl="1" indent="0">
              <a:buNone/>
            </a:pPr>
            <a:r>
              <a:rPr lang="el-GR" sz="1400" dirty="0"/>
              <a:t>Η μάσκα </a:t>
            </a:r>
            <a:r>
              <a:rPr lang="el-GR" sz="1400" dirty="0" err="1"/>
              <a:t>υποδικτύου</a:t>
            </a:r>
            <a:r>
              <a:rPr lang="el-GR" sz="1400" dirty="0"/>
              <a:t> είναι ένας αριθμός που καθορίζει ποιο μέρος μιας διεύθυνσης IP αντιπροσωπεύει το δίκτυο και ποιο μέρος αντιπροσωπεύει τη συσκευή. Χρησιμοποιείται για τη διαίρεση ενός δικτύου σε μικρότερα </a:t>
            </a:r>
            <a:r>
              <a:rPr lang="el-GR" sz="1400" dirty="0" err="1"/>
              <a:t>υποδίκτυα</a:t>
            </a:r>
            <a:r>
              <a:rPr lang="el-GR" sz="1400" dirty="0"/>
              <a:t> για καλύτερη οργάνωση και ασφάλεια</a:t>
            </a:r>
            <a:r>
              <a:rPr lang="el-GR" sz="1400" dirty="0" smtClean="0"/>
              <a:t>.</a:t>
            </a:r>
            <a:endParaRPr lang="en-US" sz="1400" dirty="0" smtClean="0"/>
          </a:p>
          <a:p>
            <a:pPr marL="0" lvl="1" indent="0">
              <a:buNone/>
            </a:pPr>
            <a:endParaRPr lang="en-US" sz="1400" b="1" dirty="0"/>
          </a:p>
          <a:p>
            <a:pPr marL="0" lvl="1" indent="0">
              <a:buNone/>
            </a:pPr>
            <a:r>
              <a:rPr lang="en-US" sz="1400" b="1" dirty="0" smtClean="0"/>
              <a:t>Gateways</a:t>
            </a:r>
            <a:endParaRPr lang="en-US" sz="1400" b="1" dirty="0"/>
          </a:p>
          <a:p>
            <a:pPr marL="0" lvl="1" indent="0">
              <a:buNone/>
            </a:pPr>
            <a:r>
              <a:rPr lang="el-GR" sz="1400" dirty="0"/>
              <a:t>Μια πύλη είναι μια συσκευή που συνδέει δύο ή περισσότερα δίκτυα μεταξύ τους και δρομολογεί δεδομένα μεταξύ τους. Χρησιμοποιείται για να επιτρέψει την επικοινωνία μεταξύ συσκευών σε διαφορετικά δίκτυα.</a:t>
            </a:r>
            <a:endParaRPr lang="es-ES" sz="1400" dirty="0"/>
          </a:p>
        </p:txBody>
      </p:sp>
    </p:spTree>
    <p:extLst>
      <p:ext uri="{BB962C8B-B14F-4D97-AF65-F5344CB8AC3E}">
        <p14:creationId xmlns:p14="http://schemas.microsoft.com/office/powerpoint/2010/main" val="2250018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101010 data lines to infinity">
            <a:extLst>
              <a:ext uri="{FF2B5EF4-FFF2-40B4-BE49-F238E27FC236}">
                <a16:creationId xmlns:a16="http://schemas.microsoft.com/office/drawing/2014/main" id="{2D3792E2-A9A5-41F9-8B39-A9DE2A34BD43}"/>
              </a:ext>
            </a:extLst>
          </p:cNvPr>
          <p:cNvPicPr>
            <a:picLocks noGrp="1" noChangeAspect="1"/>
          </p:cNvPicPr>
          <p:nvPr>
            <p:ph sz="half" idx="1"/>
          </p:nvPr>
        </p:nvPicPr>
        <p:blipFill>
          <a:blip r:embed="rId3"/>
          <a:srcRect l="6369" r="2086" b="2"/>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DCA56F3-32F3-BF71-20C1-A16A88F9E9BB}"/>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dirty="0"/>
              <a:t>IP </a:t>
            </a:r>
            <a:r>
              <a:rPr lang="el-GR" sz="3600" b="1" dirty="0" smtClean="0"/>
              <a:t>Διεύθυνση</a:t>
            </a:r>
            <a:endParaRPr lang="en-US" sz="3600" b="1" dirty="0"/>
          </a:p>
        </p:txBody>
      </p:sp>
      <p:sp>
        <p:nvSpPr>
          <p:cNvPr id="4" name="Marcador de contenido 3">
            <a:extLst>
              <a:ext uri="{FF2B5EF4-FFF2-40B4-BE49-F238E27FC236}">
                <a16:creationId xmlns:a16="http://schemas.microsoft.com/office/drawing/2014/main" id="{470EC9A8-854D-3527-8DE9-0121A48EF58F}"/>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l-GR" sz="1400" dirty="0"/>
              <a:t>Μια διεύθυνση IP είναι ένα μοναδικό αναγνωριστικό που εκχωρείται σε κάθε συσκευή σε ένα δίκτυο. Χρησιμοποιείται για τη δρομολόγηση δεδομένων μεταξύ συσκευών και μπορεί να είναι είτε </a:t>
            </a:r>
            <a:r>
              <a:rPr lang="el-GR" sz="1400" dirty="0" smtClean="0"/>
              <a:t>στατική </a:t>
            </a:r>
            <a:r>
              <a:rPr lang="el-GR" sz="1400" dirty="0"/>
              <a:t>είτε </a:t>
            </a:r>
            <a:r>
              <a:rPr lang="el-GR" sz="1400" dirty="0" smtClean="0"/>
              <a:t>δυναμική </a:t>
            </a:r>
            <a:r>
              <a:rPr lang="el-GR" sz="1400" dirty="0"/>
              <a:t>ανάλογα με τη διαμόρφωση του δικτύου.</a:t>
            </a:r>
            <a:endParaRPr lang="es-ES" sz="1400" dirty="0"/>
          </a:p>
        </p:txBody>
      </p:sp>
    </p:spTree>
    <p:extLst>
      <p:ext uri="{BB962C8B-B14F-4D97-AF65-F5344CB8AC3E}">
        <p14:creationId xmlns:p14="http://schemas.microsoft.com/office/powerpoint/2010/main" val="3539334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everal laptops suspended in midair">
            <a:extLst>
              <a:ext uri="{FF2B5EF4-FFF2-40B4-BE49-F238E27FC236}">
                <a16:creationId xmlns:a16="http://schemas.microsoft.com/office/drawing/2014/main" id="{A6B56DA4-8762-49B9-9C0D-441F1E345CDE}"/>
              </a:ext>
            </a:extLst>
          </p:cNvPr>
          <p:cNvPicPr>
            <a:picLocks noGrp="1" noChangeAspect="1"/>
          </p:cNvPicPr>
          <p:nvPr>
            <p:ph sz="half" idx="1"/>
          </p:nvPr>
        </p:nvPicPr>
        <p:blipFill>
          <a:blip r:embed="rId3"/>
          <a:srcRect l="10385" r="7257"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8A4CA61-6483-8297-943A-85A3E8503A8B}"/>
              </a:ext>
            </a:extLst>
          </p:cNvPr>
          <p:cNvSpPr>
            <a:spLocks noGrp="1"/>
          </p:cNvSpPr>
          <p:nvPr>
            <p:ph type="title"/>
          </p:nvPr>
        </p:nvSpPr>
        <p:spPr>
          <a:xfrm>
            <a:off x="8500534" y="979051"/>
            <a:ext cx="3030472" cy="1807048"/>
          </a:xfrm>
        </p:spPr>
        <p:txBody>
          <a:bodyPr vert="horz" lIns="91440" tIns="45720" rIns="91440" bIns="45720" rtlCol="0" anchor="b">
            <a:normAutofit/>
          </a:bodyPr>
          <a:lstStyle/>
          <a:p>
            <a:pPr>
              <a:lnSpc>
                <a:spcPct val="100000"/>
              </a:lnSpc>
            </a:pPr>
            <a:r>
              <a:rPr lang="el-GR" sz="3600" b="1" dirty="0" smtClean="0"/>
              <a:t>Μάσκα </a:t>
            </a:r>
            <a:r>
              <a:rPr lang="el-GR" sz="3600" b="1" dirty="0" err="1" smtClean="0"/>
              <a:t>υποδικτύου</a:t>
            </a:r>
            <a:endParaRPr lang="en-US" sz="3600" b="1" dirty="0"/>
          </a:p>
        </p:txBody>
      </p:sp>
      <p:sp>
        <p:nvSpPr>
          <p:cNvPr id="4" name="Marcador de contenido 3">
            <a:extLst>
              <a:ext uri="{FF2B5EF4-FFF2-40B4-BE49-F238E27FC236}">
                <a16:creationId xmlns:a16="http://schemas.microsoft.com/office/drawing/2014/main" id="{DC73878C-F131-F91F-93C2-411647BAB156}"/>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n-US" sz="1400" dirty="0" smtClean="0"/>
              <a:t>H</a:t>
            </a:r>
            <a:r>
              <a:rPr lang="el-GR" sz="1400" dirty="0" smtClean="0"/>
              <a:t> </a:t>
            </a:r>
            <a:r>
              <a:rPr lang="el-GR" sz="1400" dirty="0"/>
              <a:t>μάσκα </a:t>
            </a:r>
            <a:r>
              <a:rPr lang="el-GR" sz="1400" dirty="0" err="1"/>
              <a:t>υποδικτύου</a:t>
            </a:r>
            <a:r>
              <a:rPr lang="el-GR" sz="1400" dirty="0"/>
              <a:t> χρησιμοποιείται </a:t>
            </a:r>
            <a:r>
              <a:rPr lang="el-GR" sz="1400" dirty="0" smtClean="0"/>
              <a:t>για </a:t>
            </a:r>
            <a:r>
              <a:rPr lang="el-GR" sz="1400" dirty="0"/>
              <a:t>τη διαίρεση ενός μεγαλύτερου δικτύου σε μικρότερα </a:t>
            </a:r>
            <a:r>
              <a:rPr lang="el-GR" sz="1400" dirty="0" err="1"/>
              <a:t>υποδίκτυα</a:t>
            </a:r>
            <a:r>
              <a:rPr lang="el-GR" sz="1400" dirty="0"/>
              <a:t>. Η </a:t>
            </a:r>
            <a:r>
              <a:rPr lang="el-GR" sz="1400" dirty="0" err="1"/>
              <a:t>υποδικτύωση</a:t>
            </a:r>
            <a:r>
              <a:rPr lang="el-GR" sz="1400" dirty="0"/>
              <a:t> επιτρέπει την πιο αποτελεσματική χρήση των διευθύνσεων IP και μπορεί να βελτιώσει την απόδοση και την ασφάλεια του δικτύου.</a:t>
            </a:r>
            <a:endParaRPr lang="es-ES" sz="1400" dirty="0"/>
          </a:p>
        </p:txBody>
      </p:sp>
    </p:spTree>
    <p:extLst>
      <p:ext uri="{BB962C8B-B14F-4D97-AF65-F5344CB8AC3E}">
        <p14:creationId xmlns:p14="http://schemas.microsoft.com/office/powerpoint/2010/main" val="319053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white wifi router and yellow ethernet cable">
            <a:extLst>
              <a:ext uri="{FF2B5EF4-FFF2-40B4-BE49-F238E27FC236}">
                <a16:creationId xmlns:a16="http://schemas.microsoft.com/office/drawing/2014/main" id="{5B756514-3C7E-42AB-9E78-D7A8D1DDC876}"/>
              </a:ext>
            </a:extLst>
          </p:cNvPr>
          <p:cNvPicPr>
            <a:picLocks noGrp="1" noChangeAspect="1"/>
          </p:cNvPicPr>
          <p:nvPr>
            <p:ph sz="half" idx="1"/>
          </p:nvPr>
        </p:nvPicPr>
        <p:blipFill>
          <a:blip r:embed="rId3"/>
          <a:srcRect l="5625" r="-1"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413397C-7087-D4D0-0DDD-18D528DCC7AC}"/>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dirty="0" smtClean="0"/>
              <a:t>Gateways</a:t>
            </a:r>
            <a:endParaRPr lang="en-US" sz="3600" b="1" dirty="0"/>
          </a:p>
        </p:txBody>
      </p:sp>
      <p:sp>
        <p:nvSpPr>
          <p:cNvPr id="4" name="Marcador de contenido 3">
            <a:extLst>
              <a:ext uri="{FF2B5EF4-FFF2-40B4-BE49-F238E27FC236}">
                <a16:creationId xmlns:a16="http://schemas.microsoft.com/office/drawing/2014/main" id="{1435C49A-0687-CEF4-8334-57129DEC5C20}"/>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l-GR" sz="1400" dirty="0"/>
              <a:t>Μια </a:t>
            </a:r>
            <a:r>
              <a:rPr lang="el-GR" sz="1400" dirty="0" smtClean="0"/>
              <a:t>πύλη (</a:t>
            </a:r>
            <a:r>
              <a:rPr lang="en-US" sz="1400" dirty="0" smtClean="0"/>
              <a:t>gateway</a:t>
            </a:r>
            <a:r>
              <a:rPr lang="el-GR" sz="1400" dirty="0" smtClean="0"/>
              <a:t>) </a:t>
            </a:r>
            <a:r>
              <a:rPr lang="el-GR" sz="1400" dirty="0"/>
              <a:t>είναι μια συσκευή που συνδέει δύο διαφορετικά </a:t>
            </a:r>
            <a:r>
              <a:rPr lang="el-GR" sz="1400" dirty="0" smtClean="0"/>
              <a:t>δίκτυα, </a:t>
            </a:r>
            <a:r>
              <a:rPr lang="el-GR" sz="1400" dirty="0"/>
              <a:t>επιτρέποντας την επικοινωνία μεταξύ τους. Λειτουργεί ως </a:t>
            </a:r>
            <a:r>
              <a:rPr lang="el-GR" sz="1400" dirty="0" smtClean="0"/>
              <a:t>«γέφυρα» </a:t>
            </a:r>
            <a:r>
              <a:rPr lang="el-GR" sz="1400" dirty="0"/>
              <a:t>μεταξύ </a:t>
            </a:r>
            <a:r>
              <a:rPr lang="el-GR" sz="1400" dirty="0" smtClean="0"/>
              <a:t>των δύο </a:t>
            </a:r>
            <a:r>
              <a:rPr lang="el-GR" sz="1400" dirty="0"/>
              <a:t>δικτύων και χρησιμοποιείται για τη δρομολόγηση δεδομένων μεταξύ τους.</a:t>
            </a:r>
            <a:endParaRPr lang="es-ES" sz="1400" dirty="0"/>
          </a:p>
        </p:txBody>
      </p:sp>
    </p:spTree>
    <p:extLst>
      <p:ext uri="{BB962C8B-B14F-4D97-AF65-F5344CB8AC3E}">
        <p14:creationId xmlns:p14="http://schemas.microsoft.com/office/powerpoint/2010/main" val="194639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omputer Network, Global Communication Concept&#10;Map: https://visibleearth.nasa.gov/images/57730/the-blue-marble-land-surface-ocean-color-and-sea-ice">
            <a:extLst>
              <a:ext uri="{FF2B5EF4-FFF2-40B4-BE49-F238E27FC236}">
                <a16:creationId xmlns:a16="http://schemas.microsoft.com/office/drawing/2014/main" id="{E6055D62-6B07-40A8-9E88-9B8A757A437E}"/>
              </a:ext>
            </a:extLst>
          </p:cNvPr>
          <p:cNvPicPr>
            <a:picLocks noGrp="1" noChangeAspect="1"/>
          </p:cNvPicPr>
          <p:nvPr>
            <p:ph sz="half" idx="1"/>
          </p:nvPr>
        </p:nvPicPr>
        <p:blipFill>
          <a:blip r:embed="rId3"/>
          <a:srcRect l="2797"/>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3A44D62-8462-D28E-05F4-BC151B5D1D09}"/>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l-GR" sz="3600" b="1" dirty="0" smtClean="0"/>
              <a:t>Σύνοψη</a:t>
            </a:r>
            <a:endParaRPr lang="en-US" sz="3600" b="1" dirty="0"/>
          </a:p>
        </p:txBody>
      </p:sp>
      <p:sp>
        <p:nvSpPr>
          <p:cNvPr id="4" name="Marcador de contenido 3">
            <a:extLst>
              <a:ext uri="{FF2B5EF4-FFF2-40B4-BE49-F238E27FC236}">
                <a16:creationId xmlns:a16="http://schemas.microsoft.com/office/drawing/2014/main" id="{282FBCB0-93BF-8D5D-A5DE-96B0DE897427}"/>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l-GR" sz="1400" dirty="0"/>
              <a:t>Σε </a:t>
            </a:r>
            <a:r>
              <a:rPr lang="el-GR" sz="1400" dirty="0" smtClean="0"/>
              <a:t>αυτό το μάθημα, </a:t>
            </a:r>
            <a:r>
              <a:rPr lang="el-GR" sz="1400" dirty="0"/>
              <a:t>μάθαμε για τις βασικές έννοιες της δικτύωσης υπολογιστών, διαφορετικούς τύπους δικτύων, στοιχεία δικτύου, ενσύρματες και συνδέσεις </a:t>
            </a:r>
            <a:r>
              <a:rPr lang="el-GR" sz="1400" dirty="0" err="1"/>
              <a:t>Wi-Fi</a:t>
            </a:r>
            <a:r>
              <a:rPr lang="el-GR" sz="1400" dirty="0"/>
              <a:t>, διαμόρφωση δικτύου και συναρμολόγηση καλωδίου δικτύου. </a:t>
            </a:r>
            <a:endParaRPr lang="es-ES" sz="1400" dirty="0"/>
          </a:p>
        </p:txBody>
      </p:sp>
    </p:spTree>
    <p:extLst>
      <p:ext uri="{BB962C8B-B14F-4D97-AF65-F5344CB8AC3E}">
        <p14:creationId xmlns:p14="http://schemas.microsoft.com/office/powerpoint/2010/main" val="765000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Mobile connection">
            <a:extLst>
              <a:ext uri="{FF2B5EF4-FFF2-40B4-BE49-F238E27FC236}">
                <a16:creationId xmlns:a16="http://schemas.microsoft.com/office/drawing/2014/main" id="{CD8C3B96-B8FA-4A3F-AA0D-E4BD1532C2D8}"/>
              </a:ext>
            </a:extLst>
          </p:cNvPr>
          <p:cNvPicPr>
            <a:picLocks noGrp="1" noChangeAspect="1"/>
          </p:cNvPicPr>
          <p:nvPr>
            <p:ph sz="half" idx="1"/>
          </p:nvPr>
        </p:nvPicPr>
        <p:blipFill>
          <a:blip r:embed="rId3"/>
          <a:srcRect l="4824" r="4666" b="-2"/>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E25FF68-7DBE-5DF3-DC4A-DB57F394C59B}"/>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a:t>Session Overview</a:t>
            </a:r>
          </a:p>
        </p:txBody>
      </p:sp>
      <p:sp>
        <p:nvSpPr>
          <p:cNvPr id="4" name="Marcador de contenido 3">
            <a:extLst>
              <a:ext uri="{FF2B5EF4-FFF2-40B4-BE49-F238E27FC236}">
                <a16:creationId xmlns:a16="http://schemas.microsoft.com/office/drawing/2014/main" id="{CC1F5A23-2063-396D-5608-F5CED868B325}"/>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Basic Networking Concepts</a:t>
            </a:r>
          </a:p>
          <a:p>
            <a:pPr marL="0" lvl="1" indent="0">
              <a:buNone/>
            </a:pPr>
            <a:r>
              <a:rPr lang="en-US" sz="1400"/>
              <a:t>This session will cover basic networking concepts and their importance in modern computing, including different types of networks and network components.</a:t>
            </a:r>
          </a:p>
          <a:p>
            <a:pPr marL="0" indent="0">
              <a:spcBef>
                <a:spcPts val="2500"/>
              </a:spcBef>
              <a:buNone/>
            </a:pPr>
            <a:r>
              <a:rPr lang="en-US" sz="1400" b="1"/>
              <a:t>Wired and Wi-Fi Connections</a:t>
            </a:r>
          </a:p>
          <a:p>
            <a:pPr marL="0" lvl="1" indent="0">
              <a:buNone/>
            </a:pPr>
            <a:r>
              <a:rPr lang="en-US" sz="1400"/>
              <a:t>Participants will learn about wired and Wi-Fi connections, how they differ from each other, and their advantages and disadvantages.</a:t>
            </a:r>
          </a:p>
          <a:p>
            <a:pPr marL="0" indent="0">
              <a:spcBef>
                <a:spcPts val="2500"/>
              </a:spcBef>
              <a:buNone/>
            </a:pPr>
            <a:r>
              <a:rPr lang="en-US" sz="1400" b="1"/>
              <a:t>Network Configuration</a:t>
            </a:r>
          </a:p>
          <a:p>
            <a:pPr marL="0" lvl="1" indent="0">
              <a:buNone/>
            </a:pPr>
            <a:r>
              <a:rPr lang="en-US" sz="1400"/>
              <a:t>This session will cover basic concepts of network configuration, including IP addressing, subnetting, and DNS settings.</a:t>
            </a:r>
          </a:p>
          <a:p>
            <a:pPr marL="0" indent="0">
              <a:spcBef>
                <a:spcPts val="2500"/>
              </a:spcBef>
              <a:buNone/>
            </a:pPr>
            <a:r>
              <a:rPr lang="en-US" sz="1400" b="1"/>
              <a:t>Network Cable Assembly</a:t>
            </a:r>
          </a:p>
          <a:p>
            <a:pPr marL="0" lvl="1" indent="0">
              <a:buNone/>
            </a:pPr>
            <a:r>
              <a:rPr lang="en-US" sz="1400"/>
              <a:t>Participants will learn how to assemble network cables, including different types of cables, connectors, and wiring standards.</a:t>
            </a:r>
            <a:endParaRPr lang="es-ES" sz="1400"/>
          </a:p>
        </p:txBody>
      </p:sp>
    </p:spTree>
    <p:extLst>
      <p:ext uri="{BB962C8B-B14F-4D97-AF65-F5344CB8AC3E}">
        <p14:creationId xmlns:p14="http://schemas.microsoft.com/office/powerpoint/2010/main" val="4015463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ircle of hands holding smartphones">
            <a:extLst>
              <a:ext uri="{FF2B5EF4-FFF2-40B4-BE49-F238E27FC236}">
                <a16:creationId xmlns:a16="http://schemas.microsoft.com/office/drawing/2014/main" id="{16CA10D4-48A1-4E80-B151-BDD99A16C24A}"/>
              </a:ext>
            </a:extLst>
          </p:cNvPr>
          <p:cNvPicPr>
            <a:picLocks noGrp="1" noChangeAspect="1"/>
          </p:cNvPicPr>
          <p:nvPr>
            <p:ph sz="half" idx="1"/>
          </p:nvPr>
        </p:nvPicPr>
        <p:blipFill>
          <a:blip r:embed="rId3"/>
          <a:srcRect l="28711" r="16223"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4C8F116-909C-E89C-6DFD-D4A2AE5A6096}"/>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l-GR" sz="3400" b="1" dirty="0" smtClean="0"/>
              <a:t>Εισαγωγή στα δίκτυα υπολογιστών</a:t>
            </a:r>
            <a:endParaRPr lang="en-US" sz="3400" b="1" dirty="0"/>
          </a:p>
        </p:txBody>
      </p:sp>
      <p:sp>
        <p:nvSpPr>
          <p:cNvPr id="4" name="Marcador de contenido 3">
            <a:extLst>
              <a:ext uri="{FF2B5EF4-FFF2-40B4-BE49-F238E27FC236}">
                <a16:creationId xmlns:a16="http://schemas.microsoft.com/office/drawing/2014/main" id="{35FAD61A-974D-DC60-A8AA-756EB6018067}"/>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GR" sz="1400" b="1" dirty="0" smtClean="0"/>
              <a:t>Τι είναι ένα δίκτυο υπολογιστών;</a:t>
            </a:r>
            <a:endParaRPr lang="en-US" sz="1400" b="1" dirty="0"/>
          </a:p>
          <a:p>
            <a:pPr marL="0" lvl="1" indent="0">
              <a:buNone/>
            </a:pPr>
            <a:r>
              <a:rPr lang="el-GR" sz="1400" dirty="0"/>
              <a:t>Ένα δίκτυο υπολογιστών είναι μια ομάδα συσκευών, </a:t>
            </a:r>
            <a:r>
              <a:rPr lang="el-GR" sz="1400" dirty="0" smtClean="0"/>
              <a:t>που μπορεί να αποτελείται από υπολογιστές, εκτυπωτές </a:t>
            </a:r>
            <a:r>
              <a:rPr lang="el-GR" sz="1400" dirty="0"/>
              <a:t>και </a:t>
            </a:r>
            <a:r>
              <a:rPr lang="el-GR" sz="1400" dirty="0" smtClean="0"/>
              <a:t>διακομιστές (</a:t>
            </a:r>
            <a:r>
              <a:rPr lang="en-US" sz="1400" dirty="0" smtClean="0"/>
              <a:t>servers</a:t>
            </a:r>
            <a:r>
              <a:rPr lang="el-GR" sz="1400" dirty="0" smtClean="0"/>
              <a:t>) </a:t>
            </a:r>
            <a:r>
              <a:rPr lang="el-GR" sz="1400" dirty="0"/>
              <a:t>που συνδέονται μεταξύ τους για να μοιράζονται πόρους και να επικοινωνούν μεταξύ τους</a:t>
            </a:r>
            <a:r>
              <a:rPr lang="el-GR" sz="1400" dirty="0" smtClean="0"/>
              <a:t>.</a:t>
            </a:r>
            <a:endParaRPr lang="en-US" sz="1400" dirty="0" smtClean="0"/>
          </a:p>
          <a:p>
            <a:pPr marL="0" lvl="1" indent="0">
              <a:buNone/>
            </a:pPr>
            <a:endParaRPr lang="el-GR" sz="1400" dirty="0" smtClean="0"/>
          </a:p>
          <a:p>
            <a:pPr marL="0" lvl="1" indent="0">
              <a:buNone/>
            </a:pPr>
            <a:r>
              <a:rPr lang="el-GR" sz="1400" b="1" dirty="0"/>
              <a:t>Τύποι Δικτύων </a:t>
            </a:r>
            <a:r>
              <a:rPr lang="el-GR" sz="1400" b="1" dirty="0" smtClean="0"/>
              <a:t>Υπολογιστών</a:t>
            </a:r>
            <a:r>
              <a:rPr lang="en-US" sz="1400" dirty="0" smtClean="0"/>
              <a:t/>
            </a:r>
            <a:br>
              <a:rPr lang="en-US" sz="1400" dirty="0" smtClean="0"/>
            </a:br>
            <a:r>
              <a:rPr lang="el-GR" sz="1400" dirty="0"/>
              <a:t>Υπάρχουν διάφοροι τύποι δικτύων υπολογιστών, συμπεριλαμβανομένων των LAN, WAN και MAN. Αυτά τα δίκτυα έχουν διαφορετικά μεγέθη και χρησιμοποιούνται για διαφορετικούς σκοπούς</a:t>
            </a:r>
            <a:r>
              <a:rPr lang="el-GR" sz="1400" dirty="0" smtClean="0"/>
              <a:t>.</a:t>
            </a:r>
            <a:endParaRPr lang="en-US" sz="1400" dirty="0" smtClean="0"/>
          </a:p>
          <a:p>
            <a:pPr marL="0" lvl="1" indent="0">
              <a:buNone/>
            </a:pPr>
            <a:endParaRPr lang="en-US" sz="1400" b="1" dirty="0"/>
          </a:p>
          <a:p>
            <a:pPr marL="0" lvl="1" indent="0">
              <a:buNone/>
            </a:pPr>
            <a:r>
              <a:rPr lang="el-GR" sz="1400" b="1" dirty="0"/>
              <a:t>Σημασία της Δικτύωσης </a:t>
            </a:r>
            <a:r>
              <a:rPr lang="el-GR" sz="1400" b="1" dirty="0" smtClean="0"/>
              <a:t>Υπολογιστών</a:t>
            </a:r>
            <a:endParaRPr lang="en-US" sz="1400" b="1" dirty="0" smtClean="0"/>
          </a:p>
          <a:p>
            <a:pPr marL="0" lvl="1" indent="0">
              <a:buNone/>
            </a:pPr>
            <a:r>
              <a:rPr lang="el-GR" sz="1400" dirty="0"/>
              <a:t>Η δικτύωση υπολογιστών έχει φέρει επανάσταση στον τρόπο που εργαζόμαστε και επικοινωνούμε. Επιτρέπει στους ανθρώπους να έχουν πρόσβαση σε πληροφορίες και πόρους από οπουδήποτε στον κόσμο και έχει καταστήσει δυνατή τη συνεργασία σε έργα με άτομα σε διαφορετικές τοποθεσίες</a:t>
            </a:r>
            <a:endParaRPr lang="es-ES" sz="1400" dirty="0"/>
          </a:p>
        </p:txBody>
      </p:sp>
    </p:spTree>
    <p:extLst>
      <p:ext uri="{BB962C8B-B14F-4D97-AF65-F5344CB8AC3E}">
        <p14:creationId xmlns:p14="http://schemas.microsoft.com/office/powerpoint/2010/main" val="1996142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loud computing network">
            <a:extLst>
              <a:ext uri="{FF2B5EF4-FFF2-40B4-BE49-F238E27FC236}">
                <a16:creationId xmlns:a16="http://schemas.microsoft.com/office/drawing/2014/main" id="{251C6A6D-30CA-44E1-9120-055A3F4CC005}"/>
              </a:ext>
            </a:extLst>
          </p:cNvPr>
          <p:cNvPicPr>
            <a:picLocks noGrp="1" noChangeAspect="1"/>
          </p:cNvPicPr>
          <p:nvPr>
            <p:ph sz="half" idx="1"/>
          </p:nvPr>
        </p:nvPicPr>
        <p:blipFill>
          <a:blip r:embed="rId3"/>
          <a:srcRect l="31272" r="22323"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4EBB3E0-C42D-642E-1991-7C0A4DC0D86D}"/>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pPr>
              <a:lnSpc>
                <a:spcPct val="100000"/>
              </a:lnSpc>
            </a:pPr>
            <a:r>
              <a:rPr lang="el-GR" sz="3700" b="1" dirty="0" smtClean="0"/>
              <a:t>Τι είναι ένα δίκτυο υπολογιστών;</a:t>
            </a:r>
            <a:endParaRPr lang="en-US" sz="3700" b="1" dirty="0"/>
          </a:p>
        </p:txBody>
      </p:sp>
      <p:sp>
        <p:nvSpPr>
          <p:cNvPr id="4" name="Marcador de contenido 3">
            <a:extLst>
              <a:ext uri="{FF2B5EF4-FFF2-40B4-BE49-F238E27FC236}">
                <a16:creationId xmlns:a16="http://schemas.microsoft.com/office/drawing/2014/main" id="{DA1EBBAA-6B12-E31D-2460-9DE3ADEBD5FC}"/>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GR" sz="1400" b="1" dirty="0"/>
              <a:t>Ορισμός Δικτύου </a:t>
            </a:r>
            <a:r>
              <a:rPr lang="el-GR" sz="1400" b="1" dirty="0" smtClean="0"/>
              <a:t>Υπολογιστών</a:t>
            </a:r>
            <a:r>
              <a:rPr lang="en-US" sz="1400" dirty="0" smtClean="0"/>
              <a:t/>
            </a:r>
            <a:br>
              <a:rPr lang="en-US" sz="1400" dirty="0" smtClean="0"/>
            </a:br>
            <a:r>
              <a:rPr lang="el-GR" sz="1400" dirty="0"/>
              <a:t>Ένα δίκτυο υπολογιστών είναι μια ομάδα διασυνδεδεμένων συσκευών που μπορούν να επικοινωνούν μεταξύ τους και να μοιράζονται πόρους, όπως αρχεία, εκτυπωτές και πρόσβαση στο Διαδίκτυο</a:t>
            </a:r>
            <a:r>
              <a:rPr lang="el-GR" sz="1400" dirty="0" smtClean="0"/>
              <a:t>.</a:t>
            </a:r>
            <a:endParaRPr lang="en-US" sz="1400" dirty="0" smtClean="0"/>
          </a:p>
          <a:p>
            <a:pPr marL="0" indent="0">
              <a:spcBef>
                <a:spcPts val="2500"/>
              </a:spcBef>
              <a:buNone/>
            </a:pPr>
            <a:r>
              <a:rPr lang="el-GR" sz="1400" b="1" dirty="0"/>
              <a:t>Ταξινόμηση κατά </a:t>
            </a:r>
            <a:r>
              <a:rPr lang="el-GR" sz="1400" b="1" dirty="0" smtClean="0"/>
              <a:t>μέγεθος</a:t>
            </a:r>
            <a:r>
              <a:rPr lang="en-US" sz="1400" dirty="0"/>
              <a:t/>
            </a:r>
            <a:br>
              <a:rPr lang="en-US" sz="1400" dirty="0"/>
            </a:br>
            <a:r>
              <a:rPr lang="el-GR" sz="1400" dirty="0"/>
              <a:t>Τα δίκτυα υπολογιστών μπορούν να ταξινομηθούν ανάλογα με το μέγεθός τους, όπως LAN (τοπικό δίκτυο), MAN (Δίκτυο μητροπολιτικής περιοχής) και WAN (δίκτυο ευρείας περιοχής</a:t>
            </a:r>
            <a:r>
              <a:rPr lang="el-GR" sz="1400" dirty="0" smtClean="0"/>
              <a:t>).</a:t>
            </a:r>
            <a:endParaRPr lang="en-US" sz="1400" dirty="0" smtClean="0"/>
          </a:p>
          <a:p>
            <a:pPr marL="0" indent="0">
              <a:spcBef>
                <a:spcPts val="2500"/>
              </a:spcBef>
              <a:buNone/>
            </a:pPr>
            <a:r>
              <a:rPr lang="el-GR" sz="1400" b="1" dirty="0"/>
              <a:t>Ταξινόμηση </a:t>
            </a:r>
            <a:r>
              <a:rPr lang="el-GR" sz="1400" b="1" dirty="0" smtClean="0"/>
              <a:t>με βάση τη χρήση τους</a:t>
            </a:r>
            <a:r>
              <a:rPr lang="en-US" sz="1400" dirty="0"/>
              <a:t/>
            </a:r>
            <a:br>
              <a:rPr lang="en-US" sz="1400" dirty="0"/>
            </a:br>
            <a:r>
              <a:rPr lang="el-GR" sz="1400" dirty="0"/>
              <a:t>Τα δίκτυα υπολογιστών μπορούν επίσης να ταξινομηθούν ανάλογα με το εύρος τους, όπως το Δίκτυο </a:t>
            </a:r>
            <a:r>
              <a:rPr lang="el-GR" sz="1400" dirty="0" err="1"/>
              <a:t>Peer-to-Peer</a:t>
            </a:r>
            <a:r>
              <a:rPr lang="el-GR" sz="1400" dirty="0"/>
              <a:t>, το </a:t>
            </a:r>
            <a:r>
              <a:rPr lang="el-GR" sz="1400" dirty="0" err="1"/>
              <a:t>Client</a:t>
            </a:r>
            <a:r>
              <a:rPr lang="el-GR" sz="1400" dirty="0"/>
              <a:t>-Server </a:t>
            </a:r>
            <a:r>
              <a:rPr lang="el-GR" sz="1400" dirty="0" err="1"/>
              <a:t>Network</a:t>
            </a:r>
            <a:r>
              <a:rPr lang="el-GR" sz="1400" dirty="0"/>
              <a:t> και το </a:t>
            </a:r>
            <a:r>
              <a:rPr lang="el-GR" sz="1400" dirty="0" err="1"/>
              <a:t>Cloud</a:t>
            </a:r>
            <a:r>
              <a:rPr lang="el-GR" sz="1400" dirty="0"/>
              <a:t> </a:t>
            </a:r>
            <a:r>
              <a:rPr lang="el-GR" sz="1400" dirty="0" err="1"/>
              <a:t>Network</a:t>
            </a:r>
            <a:r>
              <a:rPr lang="el-GR" sz="1400" dirty="0"/>
              <a:t>.</a:t>
            </a:r>
            <a:endParaRPr lang="es-ES" sz="1400" dirty="0"/>
          </a:p>
        </p:txBody>
      </p:sp>
    </p:spTree>
    <p:extLst>
      <p:ext uri="{BB962C8B-B14F-4D97-AF65-F5344CB8AC3E}">
        <p14:creationId xmlns:p14="http://schemas.microsoft.com/office/powerpoint/2010/main" val="2498094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Pins pinned on a white surface and connecting a black thread">
            <a:extLst>
              <a:ext uri="{FF2B5EF4-FFF2-40B4-BE49-F238E27FC236}">
                <a16:creationId xmlns:a16="http://schemas.microsoft.com/office/drawing/2014/main" id="{818561DB-C543-4D40-B9D2-A69080D991A7}"/>
              </a:ext>
            </a:extLst>
          </p:cNvPr>
          <p:cNvPicPr>
            <a:picLocks noGrp="1" noChangeAspect="1"/>
          </p:cNvPicPr>
          <p:nvPr>
            <p:ph sz="half" idx="1"/>
          </p:nvPr>
        </p:nvPicPr>
        <p:blipFill>
          <a:blip r:embed="rId3"/>
          <a:srcRect r="10499"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C0BAD10-5A95-A280-6E69-AE69DA81A63C}"/>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a:t>Types of Networks</a:t>
            </a:r>
          </a:p>
        </p:txBody>
      </p:sp>
      <p:sp>
        <p:nvSpPr>
          <p:cNvPr id="4" name="Marcador de contenido 3">
            <a:extLst>
              <a:ext uri="{FF2B5EF4-FFF2-40B4-BE49-F238E27FC236}">
                <a16:creationId xmlns:a16="http://schemas.microsoft.com/office/drawing/2014/main" id="{279AD0AC-13F5-C07A-9982-E277B203D9EB}"/>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lnSpcReduction="10000"/>
          </a:bodyPr>
          <a:lstStyle/>
          <a:p>
            <a:pPr marL="0" indent="0">
              <a:spcBef>
                <a:spcPts val="2500"/>
              </a:spcBef>
              <a:buNone/>
            </a:pPr>
            <a:r>
              <a:rPr lang="el-GR" sz="1400" b="1" dirty="0" smtClean="0"/>
              <a:t>Τοπικό Δίκτυο</a:t>
            </a:r>
            <a:r>
              <a:rPr lang="en-US" sz="1400" b="1" dirty="0" smtClean="0"/>
              <a:t>(LAN</a:t>
            </a:r>
            <a:r>
              <a:rPr lang="en-US" sz="1400" b="1" dirty="0"/>
              <a:t>)</a:t>
            </a:r>
          </a:p>
          <a:p>
            <a:pPr marL="0" lvl="1" indent="0">
              <a:buNone/>
            </a:pPr>
            <a:r>
              <a:rPr lang="el-GR" sz="1400" dirty="0"/>
              <a:t>Το LAN είναι ένα δίκτυο υπολογιστών και συσκευών που βρίσκονται σε μια μικρή γεωγραφική περιοχή, όπως ένα γραφείο ή ένα κτίριο. Χρησιμοποιείται συνήθως για την κοινή χρήση πόρων και τη σύνδεση συσκευών σε μια μικρή περιοχή</a:t>
            </a:r>
            <a:r>
              <a:rPr lang="el-GR" sz="1400" dirty="0" smtClean="0"/>
              <a:t>.</a:t>
            </a:r>
          </a:p>
          <a:p>
            <a:pPr marL="0" lvl="1" indent="0">
              <a:buNone/>
            </a:pPr>
            <a:endParaRPr lang="el-GR" sz="1400" b="1" dirty="0"/>
          </a:p>
          <a:p>
            <a:pPr marL="0" lvl="1" indent="0">
              <a:buNone/>
            </a:pPr>
            <a:r>
              <a:rPr lang="el-GR" sz="1400" b="1" dirty="0"/>
              <a:t>Δίκτυο ευρείας περιοχής (WAN</a:t>
            </a:r>
            <a:r>
              <a:rPr lang="el-GR" sz="1400" b="1" dirty="0" smtClean="0"/>
              <a:t>)</a:t>
            </a:r>
            <a:r>
              <a:rPr lang="el-GR" sz="1400" dirty="0" smtClean="0"/>
              <a:t/>
            </a:r>
            <a:br>
              <a:rPr lang="el-GR" sz="1400" dirty="0" smtClean="0"/>
            </a:br>
            <a:r>
              <a:rPr lang="el-GR" sz="1400" dirty="0" smtClean="0"/>
              <a:t>Το </a:t>
            </a:r>
            <a:r>
              <a:rPr lang="el-GR" sz="1400" dirty="0"/>
              <a:t>WAN είναι ένα δίκτυο που εκτείνεται σε μια μεγάλη γεωγραφική περιοχή, όπως μια πόλη ή μια χώρα. Χρησιμοποιείται συνήθως για τη σύνδεση LAN και άλλων δικτύων σε μεγάλη απόσταση</a:t>
            </a:r>
            <a:r>
              <a:rPr lang="en-US" sz="1400" dirty="0" smtClean="0"/>
              <a:t>.</a:t>
            </a:r>
            <a:endParaRPr lang="en-US" sz="1400" dirty="0"/>
          </a:p>
          <a:p>
            <a:pPr marL="0" indent="0">
              <a:spcBef>
                <a:spcPts val="2500"/>
              </a:spcBef>
              <a:buNone/>
            </a:pPr>
            <a:r>
              <a:rPr lang="el-GR" sz="1400" b="1" dirty="0"/>
              <a:t>Προσωπικό Δίκτυο Περιοχής (PAN</a:t>
            </a:r>
            <a:r>
              <a:rPr lang="el-GR" sz="1400" b="1" dirty="0" smtClean="0"/>
              <a:t>)</a:t>
            </a:r>
            <a:r>
              <a:rPr lang="el-GR" sz="1400" dirty="0" smtClean="0"/>
              <a:t/>
            </a:r>
            <a:br>
              <a:rPr lang="el-GR" sz="1400" dirty="0" smtClean="0"/>
            </a:br>
            <a:r>
              <a:rPr lang="el-GR" sz="1400" dirty="0" smtClean="0"/>
              <a:t>Το </a:t>
            </a:r>
            <a:r>
              <a:rPr lang="el-GR" sz="1400" dirty="0"/>
              <a:t>PAN είναι ένα δίκτυο συσκευών που βρίσκονται σε μια μικρή περιοχή, όπως ο χώρος εργασίας ή το </a:t>
            </a:r>
            <a:r>
              <a:rPr lang="el-GR" sz="1400" dirty="0" smtClean="0"/>
              <a:t>σπίτι. </a:t>
            </a:r>
            <a:r>
              <a:rPr lang="el-GR" sz="1400" dirty="0"/>
              <a:t>Χρησιμοποιείται συνήθως για τη σύνδεση προσωπικών συσκευών, όπως φορητού υπολογιστή σε τηλέφωνο ή φορητή συσκευή</a:t>
            </a:r>
            <a:r>
              <a:rPr lang="el-GR" sz="1400" dirty="0" smtClean="0"/>
              <a:t>.</a:t>
            </a:r>
          </a:p>
          <a:p>
            <a:pPr marL="0" lvl="1" indent="0">
              <a:buNone/>
            </a:pPr>
            <a:endParaRPr lang="el-GR" sz="1400" b="1" dirty="0"/>
          </a:p>
          <a:p>
            <a:pPr marL="0" lvl="1" indent="0">
              <a:buNone/>
            </a:pPr>
            <a:r>
              <a:rPr lang="el-GR" sz="1400" b="1" dirty="0"/>
              <a:t>Μητροπολιτικό Δίκτυο Περιοχής (MAN</a:t>
            </a:r>
            <a:r>
              <a:rPr lang="el-GR" sz="1400" b="1" dirty="0" smtClean="0"/>
              <a:t>)</a:t>
            </a:r>
          </a:p>
          <a:p>
            <a:pPr marL="0" lvl="1" indent="0">
              <a:buNone/>
            </a:pPr>
            <a:r>
              <a:rPr lang="el-GR" sz="1400" dirty="0"/>
              <a:t>Το MAN είναι ένα δίκτυο που εκτείνεται σε μια μητροπολιτική περιοχή, όπως μια πόλη ή κωμόπολη. Χρησιμοποιείται συνήθως για τη σύνδεση LAN και άλλων δικτύων μέσα σε μια πόλη, όπως μια πανεπιστημιούπολη ή μια επιχειρηματική περιοχή.</a:t>
            </a:r>
            <a:endParaRPr lang="es-ES" sz="1400" dirty="0"/>
          </a:p>
        </p:txBody>
      </p:sp>
    </p:spTree>
    <p:extLst>
      <p:ext uri="{BB962C8B-B14F-4D97-AF65-F5344CB8AC3E}">
        <p14:creationId xmlns:p14="http://schemas.microsoft.com/office/powerpoint/2010/main" val="1928934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lose-Up Shot of a Yellow Verified Gigabit Ethernet Cable Surrounded by Tangled Messy High Speed Internet Gigabit Cat5 Data Cables and Rack Mounted Network Switch Equipment Hardware in an IT Networking Closet with Copy Space">
            <a:extLst>
              <a:ext uri="{FF2B5EF4-FFF2-40B4-BE49-F238E27FC236}">
                <a16:creationId xmlns:a16="http://schemas.microsoft.com/office/drawing/2014/main" id="{9AD0EF1E-6F3D-4EC6-828A-F4AEDFF99210}"/>
              </a:ext>
            </a:extLst>
          </p:cNvPr>
          <p:cNvPicPr>
            <a:picLocks noGrp="1" noChangeAspect="1"/>
          </p:cNvPicPr>
          <p:nvPr>
            <p:ph sz="half" idx="1"/>
          </p:nvPr>
        </p:nvPicPr>
        <p:blipFill>
          <a:blip r:embed="rId3"/>
          <a:srcRect l="23344" r="21590"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914CE84-4BF7-987E-DD2D-56BE2D5AD989}"/>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l-GR" sz="4000" b="1" dirty="0" smtClean="0"/>
              <a:t>Δικτυακές συσκευές</a:t>
            </a:r>
            <a:endParaRPr lang="en-US" sz="4000" b="1" dirty="0"/>
          </a:p>
        </p:txBody>
      </p:sp>
      <p:sp>
        <p:nvSpPr>
          <p:cNvPr id="4" name="Marcador de contenido 3">
            <a:extLst>
              <a:ext uri="{FF2B5EF4-FFF2-40B4-BE49-F238E27FC236}">
                <a16:creationId xmlns:a16="http://schemas.microsoft.com/office/drawing/2014/main" id="{B0B75EF3-5DA4-0AC4-96CD-61DCADA5EABB}"/>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2176036"/>
            <a:ext cx="6501810" cy="3626453"/>
          </a:xfrm>
        </p:spPr>
        <p:txBody>
          <a:bodyPr>
            <a:normAutofit/>
          </a:bodyPr>
          <a:lstStyle/>
          <a:p>
            <a:pPr marL="0" indent="0">
              <a:spcBef>
                <a:spcPts val="2500"/>
              </a:spcBef>
              <a:buNone/>
            </a:pPr>
            <a:r>
              <a:rPr lang="el-GR" sz="1400" b="1" dirty="0" err="1" smtClean="0"/>
              <a:t>Μεταγωγέας</a:t>
            </a:r>
            <a:r>
              <a:rPr lang="el-GR" sz="1400" b="1" dirty="0" smtClean="0"/>
              <a:t> (</a:t>
            </a:r>
            <a:r>
              <a:rPr lang="en-US" sz="1400" b="1" dirty="0" smtClean="0"/>
              <a:t>Switches</a:t>
            </a:r>
            <a:r>
              <a:rPr lang="el-GR" sz="1400" b="1" dirty="0" smtClean="0"/>
              <a:t>)</a:t>
            </a:r>
            <a:endParaRPr lang="en-US" sz="1400" b="1" dirty="0"/>
          </a:p>
          <a:p>
            <a:pPr marL="0" lvl="1" indent="0">
              <a:buNone/>
            </a:pPr>
            <a:r>
              <a:rPr lang="el-GR" sz="1400" dirty="0"/>
              <a:t>Οι </a:t>
            </a:r>
            <a:r>
              <a:rPr lang="el-GR" sz="1400" dirty="0" err="1" smtClean="0"/>
              <a:t>μεταγωγείς</a:t>
            </a:r>
            <a:r>
              <a:rPr lang="el-GR" sz="1400" dirty="0" smtClean="0"/>
              <a:t> </a:t>
            </a:r>
            <a:r>
              <a:rPr lang="el-GR" sz="1400" dirty="0"/>
              <a:t>είναι συσκευές δικτύου που συνδέουν πολλές συσκευές μαζί σε ένα LAN και τους επιτρέπουν να επικοινωνούν μεταξύ τους. Λειτουργούν στο επίπεδο σύνδεσης δεδομένων του μοντέλου OSI και χρησιμοποιούν διευθύνσεις MAC για την προώθηση δεδομένων</a:t>
            </a:r>
            <a:r>
              <a:rPr lang="el-GR" sz="1400" dirty="0" smtClean="0"/>
              <a:t>.</a:t>
            </a:r>
          </a:p>
          <a:p>
            <a:pPr marL="0" lvl="1" indent="0">
              <a:buNone/>
            </a:pPr>
            <a:endParaRPr lang="el-GR" sz="1400" b="1" dirty="0" smtClean="0"/>
          </a:p>
          <a:p>
            <a:pPr marL="0" lvl="1" indent="0">
              <a:buNone/>
            </a:pPr>
            <a:endParaRPr lang="el-GR" sz="1400" b="1" dirty="0"/>
          </a:p>
          <a:p>
            <a:pPr marL="0" lvl="1" indent="0">
              <a:buNone/>
            </a:pPr>
            <a:r>
              <a:rPr lang="el-GR" sz="1400" b="1" dirty="0" smtClean="0"/>
              <a:t>Δρομολογητές (</a:t>
            </a:r>
            <a:r>
              <a:rPr lang="en-US" sz="1400" b="1" dirty="0" smtClean="0"/>
              <a:t>Routers</a:t>
            </a:r>
            <a:r>
              <a:rPr lang="el-GR" sz="1400" b="1" dirty="0" smtClean="0"/>
              <a:t>)</a:t>
            </a:r>
            <a:endParaRPr lang="en-US" sz="1400" b="1" dirty="0"/>
          </a:p>
          <a:p>
            <a:pPr marL="0" lvl="1" indent="0">
              <a:buNone/>
            </a:pPr>
            <a:r>
              <a:rPr lang="el-GR" sz="1400" dirty="0"/>
              <a:t>Οι δρομολογητές είναι συσκευές δικτύου που συνδέουν πολλά δίκτυα μεταξύ τους και επιτρέπουν την επικοινωνία μεταξύ συσκευών σε διαφορετικά δίκτυα. Λειτουργούν στο επίπεδο δικτύου του μοντέλου OSI και χρησιμοποιούν διευθύνσεις IP για την προώθηση δεδομένων</a:t>
            </a:r>
            <a:r>
              <a:rPr lang="el-GR" sz="1400" dirty="0" smtClean="0"/>
              <a:t>.</a:t>
            </a:r>
          </a:p>
          <a:p>
            <a:pPr marL="0" lvl="1" indent="0">
              <a:buNone/>
            </a:pPr>
            <a:endParaRPr lang="el-GR" sz="1400" b="1" dirty="0"/>
          </a:p>
        </p:txBody>
      </p:sp>
    </p:spTree>
    <p:extLst>
      <p:ext uri="{BB962C8B-B14F-4D97-AF65-F5344CB8AC3E}">
        <p14:creationId xmlns:p14="http://schemas.microsoft.com/office/powerpoint/2010/main" val="2536970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wireless communication icon on hand">
            <a:extLst>
              <a:ext uri="{FF2B5EF4-FFF2-40B4-BE49-F238E27FC236}">
                <a16:creationId xmlns:a16="http://schemas.microsoft.com/office/drawing/2014/main" id="{EE2D4A6C-9277-4D1B-B158-24D13C326337}"/>
              </a:ext>
            </a:extLst>
          </p:cNvPr>
          <p:cNvPicPr>
            <a:picLocks noGrp="1" noChangeAspect="1"/>
          </p:cNvPicPr>
          <p:nvPr>
            <p:ph sz="half" idx="1"/>
          </p:nvPr>
        </p:nvPicPr>
        <p:blipFill>
          <a:blip r:embed="rId3"/>
          <a:srcRect t="5954" r="3" b="3"/>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667F91C5-3D14-ED92-725D-E12611E233AB}"/>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l-GR" sz="3400" b="1" dirty="0" smtClean="0"/>
              <a:t>Σύνδεση σε δίκτυο: Ενσύρματο - Ασύρματο</a:t>
            </a:r>
            <a:endParaRPr lang="en-US" sz="3400" b="1" dirty="0"/>
          </a:p>
        </p:txBody>
      </p:sp>
      <p:sp>
        <p:nvSpPr>
          <p:cNvPr id="4" name="Marcador de contenido 3">
            <a:extLst>
              <a:ext uri="{FF2B5EF4-FFF2-40B4-BE49-F238E27FC236}">
                <a16:creationId xmlns:a16="http://schemas.microsoft.com/office/drawing/2014/main" id="{3DC81E68-413A-4975-AEE8-4907CBE2CBAC}"/>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l-GR" sz="1400" b="1" dirty="0" smtClean="0"/>
              <a:t>Ενσύρματες συνδέσεις</a:t>
            </a:r>
            <a:r>
              <a:rPr lang="el-GR" sz="1400" dirty="0" smtClean="0"/>
              <a:t/>
            </a:r>
            <a:br>
              <a:rPr lang="el-GR" sz="1400" dirty="0" smtClean="0"/>
            </a:br>
            <a:r>
              <a:rPr lang="el-GR" sz="1400" dirty="0" smtClean="0"/>
              <a:t>Οι </a:t>
            </a:r>
            <a:r>
              <a:rPr lang="el-GR" sz="1400" dirty="0"/>
              <a:t>ενσύρματες συνδέσεις χρησιμοποιούν καλώδια για τη σύνδεση μιας συσκευής στο δίκτυο. Είναι πιο γρήγορες, πιο αξιόπιστες και πιο ασφαλείς από τις συνδέσεις </a:t>
            </a:r>
            <a:r>
              <a:rPr lang="el-GR" sz="1400" dirty="0" err="1"/>
              <a:t>Wi-Fi</a:t>
            </a:r>
            <a:r>
              <a:rPr lang="el-GR" sz="1400" dirty="0"/>
              <a:t>. Είναι ιδανικά για συσκευές που </a:t>
            </a:r>
            <a:r>
              <a:rPr lang="el-GR" sz="1400" dirty="0" smtClean="0"/>
              <a:t>απαιτούν γρήγορη σύνδεση, </a:t>
            </a:r>
            <a:r>
              <a:rPr lang="el-GR" sz="1400" dirty="0"/>
              <a:t>όπως επιτραπέζιους υπολογιστές και κονσόλες παιχνιδιών</a:t>
            </a:r>
            <a:r>
              <a:rPr lang="el-GR" sz="1400" dirty="0" smtClean="0"/>
              <a:t>.</a:t>
            </a:r>
          </a:p>
          <a:p>
            <a:pPr marL="0" lvl="1" indent="0">
              <a:buNone/>
            </a:pPr>
            <a:endParaRPr lang="el-GR" sz="1400" b="1" dirty="0"/>
          </a:p>
          <a:p>
            <a:pPr marL="0" lvl="1" indent="0">
              <a:buNone/>
            </a:pPr>
            <a:r>
              <a:rPr lang="el-GR" sz="1400" b="1" dirty="0"/>
              <a:t>Α</a:t>
            </a:r>
            <a:r>
              <a:rPr lang="el-GR" sz="1400" b="1" dirty="0" smtClean="0"/>
              <a:t>σύρματες </a:t>
            </a:r>
            <a:r>
              <a:rPr lang="el-GR" sz="1400" b="1" dirty="0"/>
              <a:t>συνδέσεις </a:t>
            </a:r>
            <a:r>
              <a:rPr lang="en-US" sz="1400" b="1" dirty="0" smtClean="0"/>
              <a:t>(Wi-Fi)</a:t>
            </a:r>
            <a:endParaRPr lang="el-GR" sz="1400" b="1" dirty="0" smtClean="0"/>
          </a:p>
          <a:p>
            <a:pPr marL="0" lvl="1" indent="0">
              <a:buNone/>
            </a:pPr>
            <a:r>
              <a:rPr lang="el-GR" sz="1400" dirty="0"/>
              <a:t>Οι συνδέσεις </a:t>
            </a:r>
            <a:r>
              <a:rPr lang="el-GR" sz="1400" dirty="0" err="1"/>
              <a:t>Wi-Fi</a:t>
            </a:r>
            <a:r>
              <a:rPr lang="el-GR" sz="1400" dirty="0"/>
              <a:t> χρησιμοποιούν ραδιοκύματα για τη σύνδεση μιας συσκευής στο δίκτυο. Είναι πιο βολικές από τις ενσύρματες συνδέσεις, καθώς δεν απαιτούν καλώδια, αλλά είναι πιο αργές, λιγότερο αξιόπιστες και λιγότερο ασφαλείς. Το </a:t>
            </a:r>
            <a:r>
              <a:rPr lang="el-GR" sz="1400" dirty="0" err="1"/>
              <a:t>Wi-Fi</a:t>
            </a:r>
            <a:r>
              <a:rPr lang="el-GR" sz="1400" dirty="0"/>
              <a:t> είναι ιδανικό για φορητές συσκευές όπως </a:t>
            </a:r>
            <a:r>
              <a:rPr lang="el-GR" sz="1400" dirty="0" smtClean="0"/>
              <a:t>κινητά τηλέφωνα </a:t>
            </a:r>
            <a:r>
              <a:rPr lang="el-GR" sz="1400" dirty="0"/>
              <a:t>και </a:t>
            </a:r>
            <a:r>
              <a:rPr lang="el-GR" sz="1400" dirty="0" err="1"/>
              <a:t>tablet</a:t>
            </a:r>
            <a:r>
              <a:rPr lang="el-GR" sz="1400" dirty="0"/>
              <a:t>.</a:t>
            </a:r>
            <a:endParaRPr lang="es-ES" sz="1400" dirty="0"/>
          </a:p>
        </p:txBody>
      </p:sp>
    </p:spTree>
    <p:extLst>
      <p:ext uri="{BB962C8B-B14F-4D97-AF65-F5344CB8AC3E}">
        <p14:creationId xmlns:p14="http://schemas.microsoft.com/office/powerpoint/2010/main" val="2049218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WLAN in a detached house Concept for furnishing and advice on installation and information">
            <a:extLst>
              <a:ext uri="{FF2B5EF4-FFF2-40B4-BE49-F238E27FC236}">
                <a16:creationId xmlns:a16="http://schemas.microsoft.com/office/drawing/2014/main" id="{2527FD86-52A0-4E87-8E28-209ADAAF30A0}"/>
              </a:ext>
            </a:extLst>
          </p:cNvPr>
          <p:cNvPicPr>
            <a:picLocks noGrp="1" noChangeAspect="1"/>
          </p:cNvPicPr>
          <p:nvPr>
            <p:ph sz="half" idx="1"/>
          </p:nvPr>
        </p:nvPicPr>
        <p:blipFill>
          <a:blip r:embed="rId3"/>
          <a:srcRect l="13903" r="4793"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98A1C1D-B651-6778-B927-8B82CA73E87D}"/>
              </a:ext>
            </a:extLst>
          </p:cNvPr>
          <p:cNvSpPr>
            <a:spLocks noGrp="1"/>
          </p:cNvSpPr>
          <p:nvPr>
            <p:ph type="title"/>
          </p:nvPr>
        </p:nvSpPr>
        <p:spPr>
          <a:xfrm>
            <a:off x="640079" y="914400"/>
            <a:ext cx="4261104" cy="1097280"/>
          </a:xfrm>
        </p:spPr>
        <p:txBody>
          <a:bodyPr vert="horz" lIns="91440" tIns="45720" rIns="91440" bIns="45720" rtlCol="0" anchor="t">
            <a:normAutofit fontScale="90000"/>
          </a:bodyPr>
          <a:lstStyle/>
          <a:p>
            <a:pPr>
              <a:lnSpc>
                <a:spcPct val="100000"/>
              </a:lnSpc>
            </a:pPr>
            <a:r>
              <a:rPr lang="el-GR" sz="3600" b="1" dirty="0"/>
              <a:t>Ενσύρματες συνδέσεις</a:t>
            </a:r>
            <a:endParaRPr lang="en-US" sz="3600" b="1" dirty="0"/>
          </a:p>
        </p:txBody>
      </p:sp>
      <p:sp>
        <p:nvSpPr>
          <p:cNvPr id="4" name="Marcador de contenido 3">
            <a:extLst>
              <a:ext uri="{FF2B5EF4-FFF2-40B4-BE49-F238E27FC236}">
                <a16:creationId xmlns:a16="http://schemas.microsoft.com/office/drawing/2014/main" id="{E47B9486-EEF4-ED65-9DB1-F018B110DCB9}"/>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l-GR" sz="1400" b="1" dirty="0" smtClean="0"/>
              <a:t>Αξιοπιστία και ασφάλεια</a:t>
            </a:r>
            <a:endParaRPr lang="en-US" sz="1400" b="1" dirty="0"/>
          </a:p>
          <a:p>
            <a:pPr marL="0" lvl="1" indent="0">
              <a:buNone/>
            </a:pPr>
            <a:r>
              <a:rPr lang="el-GR" sz="1400" dirty="0"/>
              <a:t>Οι ενσύρματες συνδέσεις είναι γενικά πιο αξιόπιστες και ασφαλείς από τις ασύρματες συνδέσεις, καθώς υπάρχουν λιγότερες παρεμβολές και το σήμα είναι λιγότερο πιθανό να παραβιαστεί ή να υποκλαπεί</a:t>
            </a:r>
            <a:r>
              <a:rPr lang="el-GR" sz="1400" dirty="0" smtClean="0"/>
              <a:t>.</a:t>
            </a:r>
          </a:p>
          <a:p>
            <a:pPr marL="0" lvl="1" indent="0">
              <a:buNone/>
            </a:pPr>
            <a:endParaRPr lang="el-GR" sz="1400" b="1" dirty="0"/>
          </a:p>
          <a:p>
            <a:pPr marL="0" lvl="1" indent="0">
              <a:buNone/>
            </a:pPr>
            <a:r>
              <a:rPr lang="el-GR" sz="1400" b="1" dirty="0" smtClean="0"/>
              <a:t>Δυσκολία στη σύνδεση</a:t>
            </a:r>
            <a:endParaRPr lang="en-US" sz="1400" b="1" dirty="0"/>
          </a:p>
          <a:p>
            <a:pPr marL="0" lvl="1" indent="0">
              <a:buNone/>
            </a:pPr>
            <a:r>
              <a:rPr lang="el-GR" sz="1400" dirty="0"/>
              <a:t>Οι ενσύρματες συνδέσεις μπορεί να είναι πιο δύσκολο να εγκατασταθούν από τις ασύρματες συνδέσεις, καθώς απαιτούν </a:t>
            </a:r>
            <a:r>
              <a:rPr lang="el-GR" sz="1400" dirty="0" smtClean="0"/>
              <a:t>φυσικά. Μπορεί επίσης να χρειαστούν να γίνουν τροποποιήσεις σε ένα κτίριο όπως για παράδειγμα η τοποθέτηση πριζών δικτύου.</a:t>
            </a:r>
            <a:endParaRPr lang="es-ES" sz="1400" dirty="0"/>
          </a:p>
        </p:txBody>
      </p:sp>
    </p:spTree>
    <p:extLst>
      <p:ext uri="{BB962C8B-B14F-4D97-AF65-F5344CB8AC3E}">
        <p14:creationId xmlns:p14="http://schemas.microsoft.com/office/powerpoint/2010/main" val="534629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bstract  Digital concept which shows network security optimization and internet technology  ">
            <a:extLst>
              <a:ext uri="{FF2B5EF4-FFF2-40B4-BE49-F238E27FC236}">
                <a16:creationId xmlns:a16="http://schemas.microsoft.com/office/drawing/2014/main" id="{2DC9C703-B90E-4561-9C39-8C85F0DCAB1F}"/>
              </a:ext>
            </a:extLst>
          </p:cNvPr>
          <p:cNvPicPr>
            <a:picLocks noGrp="1" noChangeAspect="1"/>
          </p:cNvPicPr>
          <p:nvPr>
            <p:ph sz="half" idx="1"/>
          </p:nvPr>
        </p:nvPicPr>
        <p:blipFill>
          <a:blip r:embed="rId3"/>
          <a:srcRect r="8646"/>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50F1C051-A691-9FCE-C1D6-14BD4E3A9E07}"/>
              </a:ext>
            </a:extLst>
          </p:cNvPr>
          <p:cNvSpPr>
            <a:spLocks noGrp="1"/>
          </p:cNvSpPr>
          <p:nvPr>
            <p:ph type="title"/>
          </p:nvPr>
        </p:nvSpPr>
        <p:spPr>
          <a:xfrm>
            <a:off x="640079" y="914400"/>
            <a:ext cx="4261104" cy="1097280"/>
          </a:xfrm>
        </p:spPr>
        <p:txBody>
          <a:bodyPr vert="horz" lIns="91440" tIns="45720" rIns="91440" bIns="45720" rtlCol="0" anchor="t">
            <a:normAutofit fontScale="90000"/>
          </a:bodyPr>
          <a:lstStyle/>
          <a:p>
            <a:pPr>
              <a:spcBef>
                <a:spcPts val="2500"/>
              </a:spcBef>
            </a:pPr>
            <a:r>
              <a:rPr lang="el-GR" sz="3600" b="1" dirty="0"/>
              <a:t>Ασύρματη </a:t>
            </a:r>
            <a:r>
              <a:rPr lang="el-GR" sz="3600" b="1" dirty="0" smtClean="0"/>
              <a:t>σύνδεση (</a:t>
            </a:r>
            <a:r>
              <a:rPr lang="en-US" sz="3600" b="1" dirty="0" smtClean="0"/>
              <a:t>Wi-Fi</a:t>
            </a:r>
            <a:r>
              <a:rPr lang="el-GR" sz="3600" b="1" dirty="0" smtClean="0"/>
              <a:t>)</a:t>
            </a:r>
            <a:endParaRPr lang="en-US" sz="3600" b="1" dirty="0"/>
          </a:p>
        </p:txBody>
      </p:sp>
      <p:sp>
        <p:nvSpPr>
          <p:cNvPr id="4" name="Marcador de contenido 3">
            <a:extLst>
              <a:ext uri="{FF2B5EF4-FFF2-40B4-BE49-F238E27FC236}">
                <a16:creationId xmlns:a16="http://schemas.microsoft.com/office/drawing/2014/main" id="{BC7E8438-D067-1AD2-42DB-9658716FE747}"/>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l-GR" sz="1400" b="1" dirty="0" smtClean="0"/>
              <a:t>Ασύρματη σύνδεση</a:t>
            </a:r>
            <a:endParaRPr lang="en-US" sz="1400" b="1" dirty="0"/>
          </a:p>
          <a:p>
            <a:pPr marL="0" lvl="1" indent="0">
              <a:buNone/>
            </a:pPr>
            <a:r>
              <a:rPr lang="el-GR" sz="1400" dirty="0"/>
              <a:t>Μια </a:t>
            </a:r>
            <a:r>
              <a:rPr lang="el-GR" sz="1400" dirty="0" smtClean="0"/>
              <a:t>ασύρματη σύνδεση </a:t>
            </a:r>
            <a:r>
              <a:rPr lang="el-GR" sz="1400" dirty="0" err="1"/>
              <a:t>Wi-Fi</a:t>
            </a:r>
            <a:r>
              <a:rPr lang="el-GR" sz="1400" dirty="0"/>
              <a:t> χρησιμοποιεί ασύρματα σήματα για σύνδεση σε δίκτυο, παρέχοντας έναν βολικό και εύκολο τρόπο σύνδεσης στο διαδίκτυο ή σε άλλες συσκευές</a:t>
            </a:r>
            <a:r>
              <a:rPr lang="el-GR" sz="1400" dirty="0" smtClean="0"/>
              <a:t>.</a:t>
            </a:r>
            <a:endParaRPr lang="en-US" sz="1400" dirty="0" smtClean="0"/>
          </a:p>
          <a:p>
            <a:pPr marL="0" lvl="1" indent="0">
              <a:buNone/>
            </a:pPr>
            <a:endParaRPr lang="en-US" sz="1400" b="1" dirty="0"/>
          </a:p>
          <a:p>
            <a:pPr marL="0" lvl="1" indent="0">
              <a:buNone/>
            </a:pPr>
            <a:r>
              <a:rPr lang="el-GR" sz="1400" b="1" dirty="0" smtClean="0"/>
              <a:t>Ασφάλεια</a:t>
            </a:r>
            <a:endParaRPr lang="en-US" sz="1400" b="1" dirty="0"/>
          </a:p>
          <a:p>
            <a:pPr marL="0" lvl="1" indent="0">
              <a:buNone/>
            </a:pPr>
            <a:r>
              <a:rPr lang="el-GR" sz="1400" dirty="0"/>
              <a:t>Αν και </a:t>
            </a:r>
            <a:r>
              <a:rPr lang="el-GR" sz="1400" dirty="0" smtClean="0"/>
              <a:t>η ασύρματη σύνδεση είναι </a:t>
            </a:r>
            <a:r>
              <a:rPr lang="el-GR" sz="1400" dirty="0"/>
              <a:t>μια βολική μέθοδος σύνδεσης, μπορεί να μην είναι τόσο ασφαλής ή αξιόπιστη όσο μια ενσύρματη σύνδεση. Οι χρήστες θα πρέπει να λαμβάνουν μέτρα για την ασφάλεια των ασύρματων συνδέσεών τους, όπως η χρήση ισχυρών κωδικών πρόσβασης και κρυπτογράφησης.</a:t>
            </a:r>
            <a:endParaRPr lang="es-ES" sz="1400" dirty="0"/>
          </a:p>
        </p:txBody>
      </p:sp>
    </p:spTree>
    <p:extLst>
      <p:ext uri="{BB962C8B-B14F-4D97-AF65-F5344CB8AC3E}">
        <p14:creationId xmlns:p14="http://schemas.microsoft.com/office/powerpoint/2010/main" val="2733990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358</TotalTime>
  <Words>796</Words>
  <Application>Microsoft Office PowerPoint</Application>
  <PresentationFormat>Ευρεία οθόνη</PresentationFormat>
  <Paragraphs>92</Paragraphs>
  <Slides>14</Slides>
  <Notes>14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Aptos</vt:lpstr>
      <vt:lpstr>Aptos Display</vt:lpstr>
      <vt:lpstr>Arial</vt:lpstr>
      <vt:lpstr>Grandview Display</vt:lpstr>
      <vt:lpstr>Tema de Office</vt:lpstr>
      <vt:lpstr>Βασική Χρήση Υπολογιστών</vt:lpstr>
      <vt:lpstr>Session Overview</vt:lpstr>
      <vt:lpstr>Εισαγωγή στα δίκτυα υπολογιστών</vt:lpstr>
      <vt:lpstr>Τι είναι ένα δίκτυο υπολογιστών;</vt:lpstr>
      <vt:lpstr>Types of Networks</vt:lpstr>
      <vt:lpstr>Δικτυακές συσκευές</vt:lpstr>
      <vt:lpstr>Σύνδεση σε δίκτυο: Ενσύρματο - Ασύρματο</vt:lpstr>
      <vt:lpstr>Ενσύρματες συνδέσεις</vt:lpstr>
      <vt:lpstr>Ασύρματη σύνδεση (Wi-Fi)</vt:lpstr>
      <vt:lpstr>Βασικές έννοιες διαχείρισης δικτύου</vt:lpstr>
      <vt:lpstr>IP Διεύθυνση</vt:lpstr>
      <vt:lpstr>Μάσκα υποδικτύου</vt:lpstr>
      <vt:lpstr>Gateways</vt:lpstr>
      <vt:lpstr>Σύνοψη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Βασική Χρήση Υπολογιστών</dc:title>
  <dc:creator>Manel Mena</dc:creator>
  <cp:lastModifiedBy>atsiov</cp:lastModifiedBy>
  <cp:revision>23</cp:revision>
  <dcterms:created xsi:type="dcterms:W3CDTF">2024-08-26T14:14:55Z</dcterms:created>
  <dcterms:modified xsi:type="dcterms:W3CDTF">2025-01-21T12:24:31Z</dcterms:modified>
</cp:coreProperties>
</file>